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72"/>
  </p:notesMasterIdLst>
  <p:sldIdLst>
    <p:sldId id="367" r:id="rId2"/>
    <p:sldId id="277" r:id="rId3"/>
    <p:sldId id="403" r:id="rId4"/>
    <p:sldId id="274" r:id="rId5"/>
    <p:sldId id="387" r:id="rId6"/>
    <p:sldId id="388" r:id="rId7"/>
    <p:sldId id="389" r:id="rId8"/>
    <p:sldId id="390" r:id="rId9"/>
    <p:sldId id="393" r:id="rId10"/>
    <p:sldId id="394" r:id="rId11"/>
    <p:sldId id="395" r:id="rId12"/>
    <p:sldId id="396" r:id="rId13"/>
    <p:sldId id="397" r:id="rId14"/>
    <p:sldId id="382" r:id="rId15"/>
    <p:sldId id="260" r:id="rId16"/>
    <p:sldId id="261" r:id="rId17"/>
    <p:sldId id="262" r:id="rId18"/>
    <p:sldId id="263" r:id="rId19"/>
    <p:sldId id="264" r:id="rId20"/>
    <p:sldId id="409" r:id="rId21"/>
    <p:sldId id="359" r:id="rId22"/>
    <p:sldId id="433" r:id="rId23"/>
    <p:sldId id="265" r:id="rId24"/>
    <p:sldId id="267" r:id="rId25"/>
    <p:sldId id="268" r:id="rId26"/>
    <p:sldId id="269" r:id="rId27"/>
    <p:sldId id="270" r:id="rId28"/>
    <p:sldId id="410" r:id="rId29"/>
    <p:sldId id="299" r:id="rId30"/>
    <p:sldId id="385" r:id="rId31"/>
    <p:sldId id="286" r:id="rId32"/>
    <p:sldId id="354" r:id="rId33"/>
    <p:sldId id="355" r:id="rId34"/>
    <p:sldId id="271" r:id="rId35"/>
    <p:sldId id="296" r:id="rId36"/>
    <p:sldId id="297" r:id="rId37"/>
    <p:sldId id="283" r:id="rId38"/>
    <p:sldId id="285" r:id="rId39"/>
    <p:sldId id="290" r:id="rId40"/>
    <p:sldId id="368" r:id="rId41"/>
    <p:sldId id="411" r:id="rId42"/>
    <p:sldId id="427" r:id="rId43"/>
    <p:sldId id="295" r:id="rId44"/>
    <p:sldId id="298" r:id="rId45"/>
    <p:sldId id="302" r:id="rId46"/>
    <p:sldId id="357" r:id="rId47"/>
    <p:sldId id="377" r:id="rId48"/>
    <p:sldId id="378" r:id="rId49"/>
    <p:sldId id="384" r:id="rId50"/>
    <p:sldId id="304" r:id="rId51"/>
    <p:sldId id="301" r:id="rId52"/>
    <p:sldId id="412" r:id="rId53"/>
    <p:sldId id="315" r:id="rId54"/>
    <p:sldId id="312" r:id="rId55"/>
    <p:sldId id="308" r:id="rId56"/>
    <p:sldId id="309" r:id="rId57"/>
    <p:sldId id="317" r:id="rId58"/>
    <p:sldId id="311" r:id="rId59"/>
    <p:sldId id="425" r:id="rId60"/>
    <p:sldId id="426" r:id="rId61"/>
    <p:sldId id="421" r:id="rId62"/>
    <p:sldId id="422" r:id="rId63"/>
    <p:sldId id="423" r:id="rId64"/>
    <p:sldId id="424" r:id="rId65"/>
    <p:sldId id="428" r:id="rId66"/>
    <p:sldId id="429" r:id="rId67"/>
    <p:sldId id="430" r:id="rId68"/>
    <p:sldId id="431" r:id="rId69"/>
    <p:sldId id="432" r:id="rId70"/>
    <p:sldId id="369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4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5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92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Why immutability can be useful. Some things we never want to change. We</a:t>
            </a:r>
            <a:r>
              <a:rPr lang="en-US" baseline="0" dirty="0" smtClean="0"/>
              <a:t> want people looking at our code to know they will never 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5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scope!!!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9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09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43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</a:t>
            </a:r>
            <a:r>
              <a:rPr lang="en-US" baseline="0" dirty="0" smtClean="0"/>
              <a:t> variable </a:t>
            </a:r>
            <a:r>
              <a:rPr lang="en-US" sz="1200" dirty="0" err="1" smtClean="0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 is defined</a:t>
            </a:r>
            <a:r>
              <a:rPr lang="en-US" sz="1200" baseline="0" dirty="0" smtClean="0">
                <a:solidFill>
                  <a:srgbClr val="F8F8F2"/>
                </a:solidFill>
                <a:latin typeface="Menlo" charset="0"/>
              </a:rPr>
              <a:t> twice because of scope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10/23/17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7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</a:t>
            </a:r>
            <a:r>
              <a:rPr lang="en-US" dirty="0" err="1" smtClean="0"/>
              <a:t>ByteSized</a:t>
            </a:r>
            <a:r>
              <a:rPr lang="en-US" dirty="0" smtClean="0"/>
              <a:t>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40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033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6366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5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192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6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4: </a:t>
            </a:r>
            <a:r>
              <a:rPr lang="en-US" dirty="0"/>
              <a:t>E</a:t>
            </a:r>
            <a:r>
              <a:rPr lang="en-US" dirty="0" smtClean="0"/>
              <a:t>verything in its place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Lists, Tuples, Dictionaries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learned 4 basic ways to hold data (string, bool, </a:t>
            </a:r>
            <a:r>
              <a:rPr lang="en-US" dirty="0" err="1" smtClean="0"/>
              <a:t>int</a:t>
            </a:r>
            <a:r>
              <a:rPr lang="en-US" dirty="0" smtClean="0"/>
              <a:t>, float)</a:t>
            </a:r>
          </a:p>
          <a:p>
            <a:r>
              <a:rPr lang="en-US" dirty="0" smtClean="0"/>
              <a:t>Data structures let us store more data in a </a:t>
            </a:r>
            <a:r>
              <a:rPr lang="en-US" i="1" dirty="0" smtClean="0"/>
              <a:t>structured</a:t>
            </a:r>
            <a:r>
              <a:rPr lang="en-US" dirty="0" smtClean="0"/>
              <a:t> and </a:t>
            </a:r>
            <a:r>
              <a:rPr lang="en-US" i="1" dirty="0" smtClean="0"/>
              <a:t>organized</a:t>
            </a:r>
            <a:r>
              <a:rPr lang="en-US" dirty="0" smtClean="0"/>
              <a:t> way</a:t>
            </a:r>
          </a:p>
          <a:p>
            <a:r>
              <a:rPr lang="en-US" dirty="0" smtClean="0"/>
              <a:t>There are several data structures built into python</a:t>
            </a:r>
          </a:p>
          <a:p>
            <a:r>
              <a:rPr lang="en-US" dirty="0" smtClean="0"/>
              <a:t>We’ll cover lists, tuples, and dictionaries</a:t>
            </a:r>
          </a:p>
          <a:p>
            <a:r>
              <a:rPr lang="en-US" dirty="0" smtClean="0"/>
              <a:t>For each we need to know:</a:t>
            </a:r>
          </a:p>
          <a:p>
            <a:pPr lvl="1"/>
            <a:r>
              <a:rPr lang="en-US" dirty="0" smtClean="0"/>
              <a:t>How to create the data structure</a:t>
            </a:r>
          </a:p>
          <a:p>
            <a:pPr lvl="1"/>
            <a:r>
              <a:rPr lang="en-US" dirty="0" smtClean="0"/>
              <a:t>How to add data</a:t>
            </a:r>
          </a:p>
          <a:p>
            <a:pPr lvl="1"/>
            <a:r>
              <a:rPr lang="en-US" dirty="0" smtClean="0"/>
              <a:t>How to alter and retrieve data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0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store a sequence of data</a:t>
            </a:r>
          </a:p>
          <a:p>
            <a:r>
              <a:rPr lang="en-US" dirty="0" smtClean="0"/>
              <a:t>They are in a specific order with each piece of data at an ”index”</a:t>
            </a:r>
          </a:p>
          <a:p>
            <a:r>
              <a:rPr lang="en-US" dirty="0" smtClean="0"/>
              <a:t>Uses square brackets […]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95" y="3937000"/>
            <a:ext cx="454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1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create a list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1771" y="2589105"/>
            <a:ext cx="1025881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## 18 lists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Create a list with [...]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some_event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[-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and then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After Breakfast at Tiffany's I'm going to Lunch at Britney's and then Coffee at Sydney's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31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9348" y="2510693"/>
            <a:ext cx="10248850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lists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Change the item at index 2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 =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Fred's"</a:t>
            </a:r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+ 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   		</a:t>
            </a:r>
            <a:r>
              <a:rPr lang="en-US" b="1" dirty="0" err="1" smtClean="0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 smtClean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 " </a:t>
            </a:r>
            <a:r>
              <a:rPr lang="en-US" dirty="0" smtClean="0">
                <a:solidFill>
                  <a:srgbClr val="ED9D13"/>
                </a:solidFill>
                <a:latin typeface="Menlo" charset="0"/>
              </a:rPr>
              <a:t>and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then 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87032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pPr lvl="1"/>
            <a:r>
              <a:rPr lang="en-US" dirty="0" smtClean="0"/>
              <a:t>“cd”</a:t>
            </a:r>
          </a:p>
          <a:p>
            <a:pPr lvl="1"/>
            <a:r>
              <a:rPr lang="en-US" dirty="0" smtClean="0"/>
              <a:t>“ls”</a:t>
            </a:r>
          </a:p>
          <a:p>
            <a:r>
              <a:rPr lang="en-US" dirty="0" smtClean="0"/>
              <a:t>Create a new folder day2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679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4641" y="2603500"/>
            <a:ext cx="10243731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</a:t>
            </a:r>
            <a:r>
              <a:rPr lang="en-US" i="1" dirty="0" smtClean="0">
                <a:solidFill>
                  <a:srgbClr val="999999"/>
                </a:solidFill>
                <a:latin typeface="Menlo" charset="0"/>
              </a:rPr>
              <a:t>lists</a:t>
            </a:r>
            <a:endParaRPr lang="en-US" dirty="0" smtClean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D0D0D0"/>
                </a:solidFill>
                <a:latin typeface="Menlo" charset="0"/>
              </a:rPr>
              <a:t>my_plan_for_today.append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"Dinner at Haley's"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"Drinks at Bailey's"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"Dessert at Jessie's"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my_plan_for_today.extend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["Breakfast at Tiffany's", "Lunch at Britney's", "Coffee at Fred's", "Dinner at Haley's", "Drinks at Bailey's", "Desert at Jessie's"]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del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7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if value in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the keyword “in” to check if a value is in a 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3240056"/>
            <a:ext cx="8906005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20 value in list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123819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54753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927340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D0D0D0"/>
                </a:solidFill>
                <a:latin typeface="Menlo" charset="0"/>
              </a:rPr>
              <a:t>is_7_a_winning_number =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>
                <a:solidFill>
                  <a:srgbClr val="6AB825"/>
                </a:solidFill>
                <a:latin typeface="Menlo" charset="0"/>
              </a:rPr>
              <a:t>in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endParaRPr lang="en-US" b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(is_7_a_winning_number) </a:t>
            </a:r>
            <a:r>
              <a:rPr lang="en-US" b="1" i="1" dirty="0">
                <a:solidFill>
                  <a:srgbClr val="999999"/>
                </a:solidFill>
                <a:latin typeface="Menlo" charset="0"/>
              </a:rPr>
              <a:t># False</a:t>
            </a:r>
            <a:endParaRPr lang="en-US" b="1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Instead of getting only a single value from a list we can get a range of values</a:t>
            </a:r>
          </a:p>
          <a:p>
            <a:r>
              <a:rPr lang="en-US" dirty="0" smtClean="0"/>
              <a:t>We use colons to specify the range like this L[start : end]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56778" y="3988475"/>
            <a:ext cx="9853808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20 More 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"Facebook"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NYTimes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Ebay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"Netflix"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Youtube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amazon_to_ebay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front_to_facebook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nytimes_to_end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common_webistes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</a:t>
            </a:r>
          </a:p>
        </p:txBody>
      </p:sp>
    </p:spTree>
    <p:extLst>
      <p:ext uri="{BB962C8B-B14F-4D97-AF65-F5344CB8AC3E}">
        <p14:creationId xmlns:p14="http://schemas.microsoft.com/office/powerpoint/2010/main" val="870955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also store data in an order like a list</a:t>
            </a:r>
          </a:p>
          <a:p>
            <a:r>
              <a:rPr lang="en-US" dirty="0" smtClean="0"/>
              <a:t>Tuples are </a:t>
            </a:r>
            <a:r>
              <a:rPr lang="en-US" i="1" dirty="0" smtClean="0"/>
              <a:t>immutable</a:t>
            </a:r>
          </a:p>
          <a:p>
            <a:pPr lvl="1"/>
            <a:r>
              <a:rPr lang="en-US" dirty="0" smtClean="0"/>
              <a:t>They can’t be changed once you create them</a:t>
            </a:r>
          </a:p>
          <a:p>
            <a:r>
              <a:rPr lang="en-US" dirty="0" smtClean="0"/>
              <a:t>Uses parentheses ()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4545614"/>
            <a:ext cx="8825659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75715E"/>
                </a:solidFill>
                <a:latin typeface="Menlo" charset="0"/>
              </a:rPr>
              <a:t>## 21 - </a:t>
            </a:r>
            <a:r>
              <a:rPr lang="fr-FR" dirty="0" err="1">
                <a:solidFill>
                  <a:srgbClr val="75715E"/>
                </a:solidFill>
                <a:latin typeface="Menlo" charset="0"/>
              </a:rPr>
              <a:t>Tuples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hometown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i-FI" dirty="0" err="1" smtClean="0">
                <a:solidFill>
                  <a:srgbClr val="F8F8F2"/>
                </a:solidFill>
                <a:latin typeface="Menlo" charset="0"/>
              </a:rPr>
              <a:t>address</a:t>
            </a:r>
            <a:r>
              <a:rPr lang="fi-FI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i-FI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E6DB74"/>
                </a:solidFill>
                <a:latin typeface="Menlo" charset="0"/>
              </a:rPr>
              <a:t>"Main st."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095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and unpacking tuples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38619" y="2603500"/>
            <a:ext cx="11098059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22 - packing unpacking tuples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hometown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address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"Main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multiple variables with unpacking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city, state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hometown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address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from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state)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I'm from Memphis, TN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"Send mail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75345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a collection of </a:t>
            </a:r>
            <a:r>
              <a:rPr lang="en-US" b="1" dirty="0" smtClean="0"/>
              <a:t>key : value pairs</a:t>
            </a:r>
          </a:p>
          <a:p>
            <a:r>
              <a:rPr lang="en-US" dirty="0" smtClean="0"/>
              <a:t>Keys must be unique, values can be duplicated</a:t>
            </a:r>
          </a:p>
          <a:p>
            <a:r>
              <a:rPr lang="en-US" dirty="0" smtClean="0"/>
              <a:t>Dictionaries are </a:t>
            </a:r>
            <a:r>
              <a:rPr lang="en-US" b="1" dirty="0" smtClean="0"/>
              <a:t>unordered</a:t>
            </a:r>
          </a:p>
          <a:p>
            <a:r>
              <a:rPr lang="en-US" dirty="0" smtClean="0"/>
              <a:t>Uses curly braces and colons { key : value, … }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4311650"/>
            <a:ext cx="1018110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23 -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democratic_presidential_nominees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2016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2012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2008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2004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"John </a:t>
            </a:r>
            <a:r>
              <a:rPr lang="tr-TR" dirty="0" err="1">
                <a:solidFill>
                  <a:srgbClr val="E6DB74"/>
                </a:solidFill>
                <a:latin typeface="Menlo" charset="0"/>
              </a:rPr>
              <a:t>Kerry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2000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"Al Gore"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					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}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3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information from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118"/>
            <a:ext cx="905631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24 - Getting Dictionary values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a dictionary with { key : value, ...}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stock_opening_price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stock_closing_price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9372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values in a dictionary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54954" y="2603480"/>
            <a:ext cx="1007092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25 - Edit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True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Add to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Dictionary or change value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"Recommendation"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Remove from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del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66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356554"/>
              </p:ext>
            </p:extLst>
          </p:nvPr>
        </p:nvGraphicFramePr>
        <p:xfrm>
          <a:off x="1155699" y="2603500"/>
          <a:ext cx="8824913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321"/>
                <a:gridCol w="3129344"/>
                <a:gridCol w="3340248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52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it’s useful to know the length of a data structure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989556" y="3243734"/>
            <a:ext cx="10584493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26 </a:t>
            </a:r>
            <a:r>
              <a:rPr lang="en-US" sz="1600" dirty="0" smtClean="0">
                <a:solidFill>
                  <a:srgbClr val="75715E"/>
                </a:solidFill>
                <a:latin typeface="Menlo" charset="0"/>
              </a:rPr>
              <a:t>length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Ive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 been to 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 cities</a:t>
            </a:r>
            <a:r>
              <a:rPr lang="en-US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pt-BR" sz="1600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 smtClean="0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Jake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80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"Jesse"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"Jimmy"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class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students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can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even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find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the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length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of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strings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characters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6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from yesterday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Forget everything yet?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0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like other types, lists, tuples, and dictionaries can also be None</a:t>
            </a:r>
          </a:p>
          <a:p>
            <a:r>
              <a:rPr lang="en-US" dirty="0" smtClean="0"/>
              <a:t>Empty data structures equate to False while everything else is True</a:t>
            </a:r>
          </a:p>
          <a:p>
            <a:pPr lvl="1"/>
            <a:r>
              <a:rPr lang="en-US" dirty="0" smtClean="0"/>
              <a:t>Like how 5 and “five” equate to True while 0 and “” equate to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1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put data inside of data inside of data …</a:t>
            </a:r>
          </a:p>
        </p:txBody>
      </p:sp>
      <p:sp>
        <p:nvSpPr>
          <p:cNvPr id="4" name="Rectangle 3"/>
          <p:cNvSpPr/>
          <p:nvPr/>
        </p:nvSpPr>
        <p:spPr>
          <a:xfrm>
            <a:off x="967063" y="3157478"/>
            <a:ext cx="10231205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600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Election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new </a:t>
            </a:r>
            <a:r>
              <a:rPr lang="en-US" dirty="0" smtClean="0"/>
              <a:t>file in day2 </a:t>
            </a:r>
            <a:r>
              <a:rPr lang="en-US" dirty="0" err="1" smtClean="0"/>
              <a:t>election_analytics.py</a:t>
            </a:r>
            <a:endParaRPr lang="en-US" dirty="0"/>
          </a:p>
          <a:p>
            <a:r>
              <a:rPr lang="en-US" dirty="0" smtClean="0"/>
              <a:t>Create a list of 3 presidential candidates from 2016</a:t>
            </a:r>
          </a:p>
          <a:p>
            <a:r>
              <a:rPr lang="en-US" dirty="0" smtClean="0"/>
              <a:t>Each candidate should be represented as a dictionary with keys for name, money raised, and votes won. (Make them up – </a:t>
            </a:r>
            <a:r>
              <a:rPr lang="en-US" dirty="0" err="1" smtClean="0"/>
              <a:t>doesn</a:t>
            </a:r>
            <a:r>
              <a:rPr lang="fr-FR" dirty="0" smtClean="0"/>
              <a:t>’</a:t>
            </a:r>
            <a:r>
              <a:rPr lang="en-US" dirty="0" smtClean="0"/>
              <a:t>t have to reflect real life)</a:t>
            </a:r>
          </a:p>
          <a:p>
            <a:r>
              <a:rPr lang="en-US" dirty="0" smtClean="0"/>
              <a:t>Write a program that calculates and prints out the total number of dollars raised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4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6854" y="2489609"/>
            <a:ext cx="10356467" cy="3323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DIY_4 - List of Dictionaries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candidates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[{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1400000000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	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"Donald Trump"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957000000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 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]</a:t>
            </a:r>
          </a:p>
          <a:p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"A total of $"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 was raised by candidates 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"that participated in the last presidential election"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53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5: Loop me 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For loops,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 with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iterate through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20032" y="3213577"/>
            <a:ext cx="936529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28 For Loop string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letter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(letter)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P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y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t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h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o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n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we can have a for loop run a specific number of times with a range</a:t>
            </a:r>
          </a:p>
          <a:p>
            <a:pPr lvl="1"/>
            <a:r>
              <a:rPr lang="en-US" dirty="0" smtClean="0"/>
              <a:t>Range is a new data type</a:t>
            </a:r>
          </a:p>
        </p:txBody>
      </p:sp>
      <p:sp>
        <p:nvSpPr>
          <p:cNvPr id="5" name="Rectangle 4"/>
          <p:cNvSpPr/>
          <p:nvPr/>
        </p:nvSpPr>
        <p:spPr>
          <a:xfrm>
            <a:off x="1519824" y="356501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29 For Loop range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range(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4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8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5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04817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each item in a dictionary is not one value but a key and value</a:t>
            </a:r>
          </a:p>
          <a:p>
            <a:r>
              <a:rPr lang="en-US" dirty="0" smtClean="0"/>
              <a:t>When we use a for loop we get just the keys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552493"/>
            <a:ext cx="986795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31 for loop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[employee]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hours”      	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 ”this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week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19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we can also get just the </a:t>
            </a:r>
            <a:r>
              <a:rPr lang="en-US" dirty="0" smtClean="0"/>
              <a:t>values with .</a:t>
            </a:r>
            <a:r>
              <a:rPr lang="en-US" dirty="0"/>
              <a:t>values()</a:t>
            </a:r>
          </a:p>
          <a:p>
            <a:r>
              <a:rPr lang="en-US" dirty="0" smtClean="0"/>
              <a:t>Or we can get both </a:t>
            </a:r>
            <a:r>
              <a:rPr lang="en-US" dirty="0"/>
              <a:t>with </a:t>
            </a:r>
            <a:r>
              <a:rPr lang="en-US" dirty="0" smtClean="0"/>
              <a:t>.items() which returns a tuple (key, value)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650561"/>
            <a:ext cx="10080893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32 for loop dictionary more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values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employee,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items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hours this week"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7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4765058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/>
                <a:gridCol w="2432919"/>
                <a:gridCol w="2878667"/>
                <a:gridCol w="3556001"/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8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Comprehension lets us build lists from other data structures similar to a for loop</a:t>
            </a:r>
          </a:p>
          <a:p>
            <a:r>
              <a:rPr lang="en-US" dirty="0" smtClean="0"/>
              <a:t>Helps us save time and easier to see exactly what’s in our list</a:t>
            </a:r>
          </a:p>
          <a:p>
            <a:endParaRPr lang="en-US" dirty="0" smtClean="0"/>
          </a:p>
          <a:p>
            <a:r>
              <a:rPr lang="en-US" dirty="0" smtClean="0"/>
              <a:t>Can be confusing at first but really useful and something Python specific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7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9035" y="2509267"/>
            <a:ext cx="10772384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33 List comprehension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189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OR...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[number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squares_of_even_numbers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6869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make sub-lists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ist[start : end : skip]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256778" y="3434477"/>
            <a:ext cx="9615814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34 Sub-Lists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numbers_after_2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#[3,4,5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numbers_before_6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#[0,1 ... 5]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numbers_from_4_to_7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#[4, 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odd_numbers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reversed_list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519483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do something a set number of times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10 times or once for every item in a list</a:t>
            </a:r>
          </a:p>
          <a:p>
            <a:r>
              <a:rPr lang="en-US" dirty="0" smtClean="0"/>
              <a:t>While loops are for when we don</a:t>
            </a:r>
            <a:r>
              <a:rPr lang="fr-FR" dirty="0" smtClean="0"/>
              <a:t>’</a:t>
            </a:r>
            <a:r>
              <a:rPr lang="en-US" dirty="0" smtClean="0"/>
              <a:t>t know how many times</a:t>
            </a:r>
          </a:p>
          <a:p>
            <a:r>
              <a:rPr lang="en-US" dirty="0" smtClean="0"/>
              <a:t>Written like an if statement</a:t>
            </a:r>
          </a:p>
          <a:p>
            <a:r>
              <a:rPr lang="en-US" dirty="0" smtClean="0"/>
              <a:t>Keeps going until condition is False</a:t>
            </a:r>
          </a:p>
          <a:p>
            <a:r>
              <a:rPr lang="en-US" dirty="0" smtClean="0"/>
              <a:t>Be careful you don</a:t>
            </a:r>
            <a:r>
              <a:rPr lang="fr-FR" dirty="0" smtClean="0"/>
              <a:t>’</a:t>
            </a:r>
            <a:r>
              <a:rPr lang="en-US" dirty="0" smtClean="0"/>
              <a:t>t create an infinite loop</a:t>
            </a:r>
          </a:p>
        </p:txBody>
      </p:sp>
    </p:spTree>
    <p:extLst>
      <p:ext uri="{BB962C8B-B14F-4D97-AF65-F5344CB8AC3E}">
        <p14:creationId xmlns:p14="http://schemas.microsoft.com/office/powerpoint/2010/main" val="264293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1665" y="2526536"/>
            <a:ext cx="10659649" cy="34932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75715E"/>
                </a:solidFill>
                <a:latin typeface="Menlo" charset="0"/>
              </a:rPr>
              <a:t>## 34 while loop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employees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"Jake"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"Jacob"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"Jeffry"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False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while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(employees):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employees[counter]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75715E"/>
                </a:solidFill>
                <a:latin typeface="Menlo" charset="0"/>
              </a:rPr>
              <a:t># this is the same as counter = counter + 1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found Jeff, He's at position 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(counter))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count find 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3427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</a:t>
            </a:r>
            <a:r>
              <a:rPr lang="en-US" dirty="0"/>
              <a:t>Buy Real Estate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“Buy </a:t>
            </a:r>
            <a:r>
              <a:rPr lang="en-US" dirty="0"/>
              <a:t>land. They’re not making it </a:t>
            </a:r>
            <a:r>
              <a:rPr lang="en-US" dirty="0" smtClean="0"/>
              <a:t>anymore”</a:t>
            </a:r>
          </a:p>
          <a:p>
            <a:r>
              <a:rPr lang="en-US" dirty="0"/>
              <a:t>	</a:t>
            </a:r>
            <a:r>
              <a:rPr lang="en-US" dirty="0" smtClean="0"/>
              <a:t>- Mark Twain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134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2</a:t>
            </a:r>
            <a:r>
              <a:rPr lang="en-US" dirty="0" smtClean="0"/>
              <a:t>: Buy </a:t>
            </a:r>
            <a:r>
              <a:rPr lang="en-US" dirty="0"/>
              <a:t>R</a:t>
            </a:r>
            <a:r>
              <a:rPr lang="en-US" dirty="0" smtClean="0"/>
              <a:t>eal Estate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looking to buy realty in a new neighborhood and want to know if it</a:t>
            </a:r>
            <a:r>
              <a:rPr lang="fr-FR" dirty="0" smtClean="0"/>
              <a:t>’</a:t>
            </a:r>
            <a:r>
              <a:rPr lang="en-US" dirty="0" smtClean="0"/>
              <a:t>s a good investment. To do this you get a list of 5 properties </a:t>
            </a:r>
            <a:r>
              <a:rPr lang="en-US" dirty="0"/>
              <a:t>in the neighborhood </a:t>
            </a:r>
            <a:r>
              <a:rPr lang="en-US" dirty="0" smtClean="0"/>
              <a:t>with their current price as well as their price 10 years ago. You want to calculate how much prices have risen, on average over the last 10 years.</a:t>
            </a:r>
          </a:p>
          <a:p>
            <a:r>
              <a:rPr lang="en-US" dirty="0" smtClean="0"/>
              <a:t>Make a list of 5 houses. Each house should be a dictionary with keys for their ”</a:t>
            </a:r>
            <a:r>
              <a:rPr lang="en-US" dirty="0" err="1" smtClean="0"/>
              <a:t>old_price</a:t>
            </a:r>
            <a:r>
              <a:rPr lang="en-US" dirty="0" smtClean="0"/>
              <a:t>” and “</a:t>
            </a:r>
            <a:r>
              <a:rPr lang="en-US" dirty="0" err="1" smtClean="0"/>
              <a:t>new_price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Calculate the average change in price for the 5 houses over the past 10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8520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 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go through the list of homes?</a:t>
            </a:r>
          </a:p>
          <a:p>
            <a:pPr lvl="1"/>
            <a:r>
              <a:rPr lang="en-US" dirty="0" smtClean="0"/>
              <a:t>How will you find the old and new home prices?</a:t>
            </a:r>
          </a:p>
          <a:p>
            <a:pPr lvl="1"/>
            <a:r>
              <a:rPr lang="en-US" dirty="0" smtClean="0"/>
              <a:t>How will you find the change in home price?</a:t>
            </a:r>
          </a:p>
          <a:p>
            <a:pPr lvl="1"/>
            <a:r>
              <a:rPr lang="en-US" dirty="0" smtClean="0"/>
              <a:t>How will you save the change in home price?</a:t>
            </a:r>
          </a:p>
          <a:p>
            <a:pPr lvl="1"/>
            <a:r>
              <a:rPr lang="en-US" dirty="0" smtClean="0"/>
              <a:t>How will you calculate the average change in home price?</a:t>
            </a:r>
          </a:p>
        </p:txBody>
      </p:sp>
    </p:spTree>
    <p:extLst>
      <p:ext uri="{BB962C8B-B14F-4D97-AF65-F5344CB8AC3E}">
        <p14:creationId xmlns:p14="http://schemas.microsoft.com/office/powerpoint/2010/main" val="29867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7029" y="2379015"/>
            <a:ext cx="10471759" cy="36933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2 Solution - Buy Real Estate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175000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1002000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average_price_change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17265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8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786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6</a:t>
            </a:r>
            <a:r>
              <a:rPr lang="en-US" dirty="0" smtClean="0"/>
              <a:t>: Function over 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1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are one of the more confusing things for early programmers </a:t>
            </a:r>
          </a:p>
          <a:p>
            <a:r>
              <a:rPr lang="en-US" dirty="0" smtClean="0"/>
              <a:t>We’ve looked at ways of storing and reading data</a:t>
            </a:r>
          </a:p>
          <a:p>
            <a:r>
              <a:rPr lang="en-US" dirty="0" smtClean="0"/>
              <a:t>Functions are a set of instructions that we can reuse</a:t>
            </a:r>
          </a:p>
          <a:p>
            <a:r>
              <a:rPr lang="en-US" dirty="0" smtClean="0"/>
              <a:t>Instructions can edit data, print data, get data, or anything else out program can can do </a:t>
            </a:r>
          </a:p>
          <a:p>
            <a:r>
              <a:rPr lang="en-US" dirty="0" smtClean="0"/>
              <a:t>Two broad types of functions: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/>
              <a:t>d</a:t>
            </a:r>
            <a:r>
              <a:rPr lang="en-US" b="1" i="1" dirty="0" smtClean="0"/>
              <a:t>o </a:t>
            </a:r>
            <a:r>
              <a:rPr lang="en-US" dirty="0"/>
              <a:t>t</a:t>
            </a:r>
            <a:r>
              <a:rPr lang="en-US" dirty="0" smtClean="0"/>
              <a:t>hings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 smtClean="0"/>
              <a:t>return </a:t>
            </a:r>
            <a:r>
              <a:rPr lang="en-US" dirty="0" smtClean="0"/>
              <a:t>things</a:t>
            </a:r>
          </a:p>
          <a:p>
            <a:pPr lvl="1"/>
            <a:r>
              <a:rPr lang="en-US" dirty="0" smtClean="0"/>
              <a:t>Can do both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9946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Arguments are the inputs of a function</a:t>
            </a:r>
          </a:p>
          <a:p>
            <a:r>
              <a:rPr lang="en-US" dirty="0" smtClean="0"/>
              <a:t>If the function returns something, what it returns is (usually) dependent on the argument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 function returns the square of a number and the argument is 4 it will return 16</a:t>
            </a:r>
          </a:p>
        </p:txBody>
      </p:sp>
    </p:spTree>
    <p:extLst>
      <p:ext uri="{BB962C8B-B14F-4D97-AF65-F5344CB8AC3E}">
        <p14:creationId xmlns:p14="http://schemas.microsoft.com/office/powerpoint/2010/main" val="6042255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do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9452" y="2433397"/>
            <a:ext cx="10246290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35 Functions that do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"water bottles"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"candy bars"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now also sell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"gum"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"toothpicks"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"magazines"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96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vs. 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use “</a:t>
            </a:r>
            <a:r>
              <a:rPr lang="en-US" dirty="0" err="1" smtClean="0"/>
              <a:t>def</a:t>
            </a:r>
            <a:r>
              <a:rPr lang="en-US" dirty="0" smtClean="0"/>
              <a:t> function()” the computer doesn't actually run the code</a:t>
            </a:r>
          </a:p>
          <a:p>
            <a:r>
              <a:rPr lang="en-US" dirty="0" smtClean="0"/>
              <a:t>It saves it to use later</a:t>
            </a:r>
          </a:p>
          <a:p>
            <a:r>
              <a:rPr lang="en-US" dirty="0" smtClean="0"/>
              <a:t>So we have to call the function after we define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8217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</a:t>
            </a:r>
            <a:r>
              <a:rPr lang="en-US" dirty="0"/>
              <a:t>t</a:t>
            </a:r>
            <a:r>
              <a:rPr lang="en-US" dirty="0" smtClean="0"/>
              <a:t>hat return things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0789" y="2460589"/>
            <a:ext cx="10617896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36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multiply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product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(multiply(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95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multiply(price,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(revenue)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#4500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1402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379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arrays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20502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Functions?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Reusable</a:t>
            </a:r>
          </a:p>
          <a:p>
            <a:r>
              <a:rPr lang="en-US" dirty="0" smtClean="0"/>
              <a:t>Readable</a:t>
            </a:r>
          </a:p>
          <a:p>
            <a:r>
              <a:rPr lang="en-US" dirty="0" smtClean="0"/>
              <a:t>Save time</a:t>
            </a:r>
          </a:p>
          <a:p>
            <a:r>
              <a:rPr lang="en-US" dirty="0" smtClean="0"/>
              <a:t>Less lines of code means less bugs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344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variables are created equal</a:t>
            </a:r>
          </a:p>
          <a:p>
            <a:r>
              <a:rPr lang="en-US" dirty="0" smtClean="0"/>
              <a:t>Some variables are “global” and some are “local”</a:t>
            </a:r>
          </a:p>
          <a:p>
            <a:r>
              <a:rPr lang="en-US" dirty="0" smtClean="0"/>
              <a:t>Any variable you define inside of a function is a local variable</a:t>
            </a:r>
          </a:p>
          <a:p>
            <a:pPr lvl="1"/>
            <a:r>
              <a:rPr lang="en-US" dirty="0" smtClean="0"/>
              <a:t>The can only be used inside of the function where they are defined</a:t>
            </a:r>
          </a:p>
          <a:p>
            <a:r>
              <a:rPr lang="en-US" dirty="0" smtClean="0"/>
              <a:t>All others are global</a:t>
            </a:r>
          </a:p>
          <a:p>
            <a:pPr lvl="1"/>
            <a:r>
              <a:rPr lang="en-US" dirty="0" smtClean="0"/>
              <a:t>The can be used any where after they are defined</a:t>
            </a:r>
          </a:p>
          <a:p>
            <a:pPr lvl="1"/>
            <a:r>
              <a:rPr lang="en-US" dirty="0" smtClean="0"/>
              <a:t>Even 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61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81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254208" cy="2895599"/>
          </a:xfrm>
        </p:spPr>
        <p:txBody>
          <a:bodyPr/>
          <a:lstStyle/>
          <a:p>
            <a:r>
              <a:rPr lang="en-US" dirty="0" smtClean="0"/>
              <a:t>Which variables are “in scope”</a:t>
            </a:r>
          </a:p>
          <a:p>
            <a:r>
              <a:rPr lang="en-US" dirty="0" smtClean="0"/>
              <a:t>Which print statements will throw errors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28179" y="1427636"/>
            <a:ext cx="6096000" cy="452431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a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global variable"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"first"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"second"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"third"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b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c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double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d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is-I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is-I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i</a:t>
            </a:r>
          </a:p>
          <a:p>
            <a:endParaRPr lang="is-I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(a)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(c)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(d)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0411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708" y="2616200"/>
            <a:ext cx="8825659" cy="34163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 own a construction company and need to find a new wood supplier. You have a list of suppliers where each is supplier is a dictionary with values for name, price, and distance</a:t>
            </a:r>
          </a:p>
          <a:p>
            <a:r>
              <a:rPr lang="en-US" dirty="0" smtClean="0"/>
              <a:t>Create a new file </a:t>
            </a:r>
            <a:r>
              <a:rPr lang="en-US" dirty="0" err="1" smtClean="0"/>
              <a:t>supply.py</a:t>
            </a:r>
            <a:r>
              <a:rPr lang="en-US" dirty="0" smtClean="0"/>
              <a:t> in your day3 directory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is_close</a:t>
            </a:r>
            <a:r>
              <a:rPr lang="en-US" dirty="0" smtClean="0"/>
              <a:t>(supplier) which takes a dictionary and returns if the supplier is less than 10 miles away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is_cheap</a:t>
            </a:r>
            <a:r>
              <a:rPr lang="en-US" dirty="0" smtClean="0"/>
              <a:t>(supplier</a:t>
            </a:r>
            <a:r>
              <a:rPr lang="en-US" dirty="0"/>
              <a:t>) </a:t>
            </a:r>
            <a:r>
              <a:rPr lang="en-US" dirty="0" smtClean="0"/>
              <a:t>which takes a </a:t>
            </a:r>
            <a:r>
              <a:rPr lang="en-US" dirty="0"/>
              <a:t>dictionary and returns if the </a:t>
            </a:r>
            <a:r>
              <a:rPr lang="en-US" dirty="0" smtClean="0"/>
              <a:t>supplier price is less than $100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get_cheap_close_suppliers</a:t>
            </a:r>
            <a:r>
              <a:rPr lang="en-US" dirty="0" smtClean="0"/>
              <a:t>(</a:t>
            </a:r>
            <a:r>
              <a:rPr lang="en-US" dirty="0" err="1" smtClean="0"/>
              <a:t>list_of_suppliers</a:t>
            </a:r>
            <a:r>
              <a:rPr lang="en-US" dirty="0" smtClean="0"/>
              <a:t>) which takes a list of supplier dictionaries and returns a new list of the suppliers which are cheap and close using the functions above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44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Make a test list of suppliers to help test your functions</a:t>
            </a:r>
          </a:p>
          <a:p>
            <a:r>
              <a:rPr lang="en-US" dirty="0" smtClean="0"/>
              <a:t>Questions to consider</a:t>
            </a:r>
          </a:p>
          <a:p>
            <a:pPr lvl="1"/>
            <a:r>
              <a:rPr lang="en-US" dirty="0" smtClean="0"/>
              <a:t>How will you tell how far a supplier is?</a:t>
            </a:r>
          </a:p>
          <a:p>
            <a:pPr lvl="1"/>
            <a:r>
              <a:rPr lang="en-US" dirty="0"/>
              <a:t>How will you tell how </a:t>
            </a:r>
            <a:r>
              <a:rPr lang="en-US" dirty="0" smtClean="0"/>
              <a:t>expensive a </a:t>
            </a:r>
            <a:r>
              <a:rPr lang="en-US" dirty="0"/>
              <a:t>supplier is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How will you check every </a:t>
            </a:r>
            <a:r>
              <a:rPr lang="en-US" dirty="0" smtClean="0"/>
              <a:t>supplier in the list?</a:t>
            </a:r>
          </a:p>
          <a:p>
            <a:pPr lvl="1"/>
            <a:r>
              <a:rPr lang="en-US" dirty="0" smtClean="0"/>
              <a:t>How will you build a new list?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 Challenge 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28178" y="1194643"/>
            <a:ext cx="6621651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75715E"/>
                </a:solidFill>
                <a:latin typeface="Menlo" charset="0"/>
              </a:rPr>
              <a:t>## Challenge 3 Solution - Wood Supply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"Lumberton Lumber"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75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12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"Woody's wood"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 Jack's kindling"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110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]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2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439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7: Jot this down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Reading and Writing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 on your computer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have been self-contained</a:t>
            </a:r>
          </a:p>
          <a:p>
            <a:r>
              <a:rPr lang="en-US" dirty="0" smtClean="0"/>
              <a:t>They work only with what we write in the code (or user input)</a:t>
            </a:r>
          </a:p>
          <a:p>
            <a:r>
              <a:rPr lang="en-US" dirty="0" smtClean="0"/>
              <a:t>To write programs we can actually use, they need to be able to interact with other files on your computer (and later with other computers and the world…)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768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make a new directory in our day2 directory called “data” where we can store all our files to read and write</a:t>
            </a:r>
          </a:p>
          <a:p>
            <a:r>
              <a:rPr lang="en-US" dirty="0" smtClean="0"/>
              <a:t>How do we do this in terminal?</a:t>
            </a:r>
          </a:p>
          <a:p>
            <a:pPr lvl="1"/>
            <a:r>
              <a:rPr lang="en-US" dirty="0" smtClean="0"/>
              <a:t>cd to day2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kdir</a:t>
            </a:r>
            <a:r>
              <a:rPr lang="en-US" dirty="0" smtClean="0"/>
              <a:t> data</a:t>
            </a:r>
          </a:p>
          <a:p>
            <a:r>
              <a:rPr lang="en-US" dirty="0"/>
              <a:t>G</a:t>
            </a:r>
            <a:r>
              <a:rPr lang="en-US" dirty="0" smtClean="0"/>
              <a:t>o to the course website and download the 3 data files to put into the folder that we’ll use now and in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62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628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65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</a:t>
            </a:r>
            <a:r>
              <a:rPr lang="en-US" dirty="0" smtClean="0"/>
              <a:t>less than </a:t>
            </a:r>
            <a:r>
              <a:rPr lang="en-US" dirty="0"/>
              <a:t>12</a:t>
            </a:r>
            <a:r>
              <a:rPr lang="en-US" dirty="0" smtClean="0"/>
              <a:t>% but greater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0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Friday</Template>
  <TotalTime>19845</TotalTime>
  <Words>3082</Words>
  <Application>Microsoft Macintosh PowerPoint</Application>
  <PresentationFormat>Widescreen</PresentationFormat>
  <Paragraphs>637</Paragraphs>
  <Slides>70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Calibri</vt:lpstr>
      <vt:lpstr>Century Gothic</vt:lpstr>
      <vt:lpstr>Menlo</vt:lpstr>
      <vt:lpstr>Wingdings 3</vt:lpstr>
      <vt:lpstr>Arial</vt:lpstr>
      <vt:lpstr>Ion Boardroom</vt:lpstr>
      <vt:lpstr>Python for Data Analytics ByteSized Labs</vt:lpstr>
      <vt:lpstr>Set Up</vt:lpstr>
      <vt:lpstr>Review from yesterday</vt:lpstr>
      <vt:lpstr>Types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How we doing?</vt:lpstr>
      <vt:lpstr>Lesson 4: Everything in its place</vt:lpstr>
      <vt:lpstr>Data Structures</vt:lpstr>
      <vt:lpstr>Lists</vt:lpstr>
      <vt:lpstr>How to create a list</vt:lpstr>
      <vt:lpstr>How to change a list</vt:lpstr>
      <vt:lpstr>How to change a list cont.</vt:lpstr>
      <vt:lpstr>Check if value in list</vt:lpstr>
      <vt:lpstr>Sublists</vt:lpstr>
      <vt:lpstr>Tuples</vt:lpstr>
      <vt:lpstr>Packing and unpacking tuples</vt:lpstr>
      <vt:lpstr>Dictionaries</vt:lpstr>
      <vt:lpstr>Getting information from a dictionary</vt:lpstr>
      <vt:lpstr>Editing values in a dictionary</vt:lpstr>
      <vt:lpstr>Data Structures</vt:lpstr>
      <vt:lpstr>Length</vt:lpstr>
      <vt:lpstr>None with Data Structures</vt:lpstr>
      <vt:lpstr>Combining data structures</vt:lpstr>
      <vt:lpstr>DIY: Election Analysis</vt:lpstr>
      <vt:lpstr>DIY: Possible solution</vt:lpstr>
      <vt:lpstr>Lesson 5: Loop me in</vt:lpstr>
      <vt:lpstr>For Loop with strings</vt:lpstr>
      <vt:lpstr>For Loops with Ranges</vt:lpstr>
      <vt:lpstr>For Loops with Data Structures</vt:lpstr>
      <vt:lpstr>For loops with dictionaries</vt:lpstr>
      <vt:lpstr>For loops with dictionaries</vt:lpstr>
      <vt:lpstr>List Comprehension</vt:lpstr>
      <vt:lpstr>List Comprehension</vt:lpstr>
      <vt:lpstr>List techniques</vt:lpstr>
      <vt:lpstr>While Loops</vt:lpstr>
      <vt:lpstr>While loops</vt:lpstr>
      <vt:lpstr>Challenge 2: Buy Real Estate</vt:lpstr>
      <vt:lpstr>Challenge 2: Buy Real Estate</vt:lpstr>
      <vt:lpstr>How to approach this Assignment</vt:lpstr>
      <vt:lpstr>Example Solution</vt:lpstr>
      <vt:lpstr>How we doing?</vt:lpstr>
      <vt:lpstr>Lesson 6: Function over Form</vt:lpstr>
      <vt:lpstr>Functions</vt:lpstr>
      <vt:lpstr>Function arguments</vt:lpstr>
      <vt:lpstr>Functions that do things</vt:lpstr>
      <vt:lpstr>Defining vs. calling a function</vt:lpstr>
      <vt:lpstr>Functions that return things</vt:lpstr>
      <vt:lpstr>Functions that return things</vt:lpstr>
      <vt:lpstr>Functions with arrays</vt:lpstr>
      <vt:lpstr>Why use Functions?</vt:lpstr>
      <vt:lpstr>Scope</vt:lpstr>
      <vt:lpstr>Scope</vt:lpstr>
      <vt:lpstr>Challenge 3: Supply Me</vt:lpstr>
      <vt:lpstr>Challenge 3: Supply me</vt:lpstr>
      <vt:lpstr>How to approach this assignment</vt:lpstr>
      <vt:lpstr>Possible Solution Challenge 3</vt:lpstr>
      <vt:lpstr>Lesson 7: Jot this down</vt:lpstr>
      <vt:lpstr>Files on your computer</vt:lpstr>
      <vt:lpstr>Data directory</vt:lpstr>
      <vt:lpstr>Reading Files</vt:lpstr>
      <vt:lpstr>Writing Files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177</cp:revision>
  <dcterms:created xsi:type="dcterms:W3CDTF">2017-08-07T17:58:10Z</dcterms:created>
  <dcterms:modified xsi:type="dcterms:W3CDTF">2017-10-23T16:41:06Z</dcterms:modified>
</cp:coreProperties>
</file>

<file path=docProps/thumbnail.jpeg>
</file>